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9" r:id="rId3"/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6858000" cy="9144000"/>
  <p:embeddedFontLs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OpenSans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OpenSans-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Эволюция рынка и процесса продажи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Воронка пользователя становится сложнее. Инструментов маркетинга все больше (сайт, emails, соц. Сети, звонки встречи и т.д.). Мы хотим контролировать каждый из шагов этой воронки. Мы хотим знать на каком этапе и сколько усилий было приложено нами и как это повлияло на результат.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Мы хотим знать влияние каждого инструммента на продажи.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02890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В результате процесса эволюции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За ответами на простое вопросы уже не стоят не простые вычисления.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Собрать косты из всех рекламных сервисов и маркетинговых инструмментов не забыть учесть исполняемость заказов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Определиться с моделью атрибуции. Понять как померить лояльность? Средний чек больше, а у второго соц. сети, рекоммендации.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Сотни атрибутов клиентов в анал. Системе - широкие возможности для сегментирования.. Мы знаем, что они делают на сайте, в моб. Приложении и т .д.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Как встреча, звонок, email повлияла на продвижение клиента по воронке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chemeClr val="dk1"/>
                </a:solidFill>
              </a:rPr>
              <a:t>Индекс_потребительской_лояльности_NPS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02890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1000">
                <a:solidFill>
                  <a:srgbClr val="434343"/>
                </a:solidFill>
              </a:rPr>
              <a:t>Настроить сбор данных о пользователях по всем каналам привлечения и точкам взаимодействия до факта продажи</a:t>
            </a:r>
          </a:p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1000">
                <a:solidFill>
                  <a:srgbClr val="434343"/>
                </a:solidFill>
              </a:rPr>
              <a:t>Оценить окупаемость каждого канала и источника привлечения, с с максимально возможной грануляцией</a:t>
            </a:r>
          </a:p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1000">
                <a:solidFill>
                  <a:srgbClr val="434343"/>
                </a:solidFill>
              </a:rPr>
              <a:t>Принять решения по перераспределению рекламного бюджета на основании объективных и полных данных в формате удобных и понятных отчетов</a:t>
            </a:r>
          </a:p>
          <a:p>
            <a: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1000">
                <a:solidFill>
                  <a:srgbClr val="434343"/>
                </a:solidFill>
              </a:rPr>
              <a:t>*Понять, как изменится окупаемость рекламных каналов, если учитывать все взаимодействия с покупателем, а не только последнее?</a:t>
            </a:r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GB" sz="850">
                <a:solidFill>
                  <a:schemeClr val="dk1"/>
                </a:solidFill>
                <a:highlight>
                  <a:srgbClr val="FFFFFF"/>
                </a:highlight>
              </a:rPr>
              <a:t>CTDR</a:t>
            </a:r>
            <a:r>
              <a:rPr lang="en-GB" sz="850">
                <a:solidFill>
                  <a:srgbClr val="444444"/>
                </a:solidFill>
                <a:highlight>
                  <a:srgbClr val="FFFFFF"/>
                </a:highlight>
              </a:rPr>
              <a:t>	Конверсия	Рост отклика в покупки	Рост оборота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/>
          <p:nvPr>
            <p:ph idx="2" type="sldImg"/>
          </p:nvPr>
        </p:nvSpPr>
        <p:spPr>
          <a:xfrm>
            <a:off x="102890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1143223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028896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17220" y="3909060"/>
            <a:ext cx="4937700" cy="3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028890" y="617220"/>
            <a:ext cx="41151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1980247"/>
            <a:ext cx="77724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780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36525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524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524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52400" lvl="5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52400" lvl="6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52400" lvl="7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52400" lvl="8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" type="body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684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7000" lvl="1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69850" lvl="2" marL="1136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69862" lvl="3" marL="16049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93662" lvl="4" marL="19732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5562" lvl="5" marL="2430462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55562" lvl="6" marL="2887662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55562" lvl="7" marL="3344862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55562" lvl="8" marL="3802062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type="title"/>
          </p:nvPr>
        </p:nvSpPr>
        <p:spPr>
          <a:xfrm>
            <a:off x="457200" y="457200"/>
            <a:ext cx="82296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page with 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457200"/>
            <a:ext cx="82296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None/>
              <a:defRPr b="1" i="0" sz="2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D:\work\ozon\ozon_newstyle2014\materials\presentation\logo.png" id="58" name="Shape 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0733" y="6357641"/>
            <a:ext cx="1230900" cy="3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3048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3048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304800" lvl="2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indent="304800" lvl="3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indent="304800" lvl="4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indent="304800" lvl="5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indent="304800" lvl="6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indent="304800" lvl="7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indent="304800" lvl="8" marL="0" marR="0" rtl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905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1pPr>
            <a:lvl2pPr indent="1905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2pPr>
            <a:lvl3pPr indent="19050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3pPr>
            <a:lvl4pPr indent="19050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4pPr>
            <a:lvl5pPr indent="19050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5pPr>
            <a:lvl6pPr indent="19050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6pPr>
            <a:lvl7pPr indent="19050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7pPr>
            <a:lvl8pPr indent="19050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8pPr>
            <a:lvl9pPr indent="19050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indent="-285750" lvl="1" marL="742950" rtl="0">
              <a:spcBef>
                <a:spcPts val="0"/>
              </a:spcBef>
              <a:defRPr/>
            </a:lvl2pPr>
            <a:lvl3pPr indent="-228600" lvl="2" marL="1143000" rtl="0">
              <a:spcBef>
                <a:spcPts val="0"/>
              </a:spcBef>
              <a:defRPr/>
            </a:lvl3pPr>
            <a:lvl4pPr indent="-228600" lvl="3" marL="1600200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2" type="body"/>
          </p:nvPr>
        </p:nvSpPr>
        <p:spPr>
          <a:xfrm>
            <a:off x="4692273" y="1600200"/>
            <a:ext cx="39944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95251" lvl="0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71450" lvl="1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2pPr>
            <a:lvl3pPr indent="-171450" lvl="2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3pPr>
            <a:lvl4pPr indent="-95251" lvl="3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indent="-171450" lvl="4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5pPr>
            <a:lvl6pPr indent="-171450" lvl="5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6pPr>
            <a:lvl7pPr indent="-95251" lvl="6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indent="-171450" lvl="7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8pPr>
            <a:lvl9pPr indent="-171450" lvl="8" marL="28575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6515100" y="608647"/>
            <a:ext cx="1943100" cy="5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608647"/>
            <a:ext cx="5692200" cy="5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780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36525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524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524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52400" lvl="5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52400" lvl="6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52400" lvl="7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52400" lvl="8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1980247"/>
            <a:ext cx="77724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780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36525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524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524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52400" lvl="5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52400" lvl="6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52400" lvl="7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52400" lvl="8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1791652" y="4800600"/>
            <a:ext cx="54864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1" name="Shape 91"/>
          <p:cNvSpPr/>
          <p:nvPr>
            <p:ph idx="2" type="pic"/>
          </p:nvPr>
        </p:nvSpPr>
        <p:spPr>
          <a:xfrm>
            <a:off x="1791652" y="612934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1791652" y="5367814"/>
            <a:ext cx="5486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Times New Roman"/>
              <a:buNone/>
              <a:defRPr sz="1400"/>
            </a:lvl1pPr>
            <a:lvl2pPr indent="0" lvl="1" marL="457200" rtl="0">
              <a:spcBef>
                <a:spcPts val="0"/>
              </a:spcBef>
              <a:buFont typeface="Times New Roman"/>
              <a:buNone/>
              <a:defRPr sz="1200"/>
            </a:lvl2pPr>
            <a:lvl3pPr indent="0" lvl="2" marL="914400" rtl="0">
              <a:spcBef>
                <a:spcPts val="0"/>
              </a:spcBef>
              <a:buFont typeface="Times New Roman"/>
              <a:buNone/>
              <a:defRPr sz="1000"/>
            </a:lvl3pPr>
            <a:lvl4pPr indent="0" lvl="3" marL="1371600" rtl="0">
              <a:spcBef>
                <a:spcPts val="0"/>
              </a:spcBef>
              <a:buFont typeface="Times New Roman"/>
              <a:buNone/>
              <a:defRPr sz="900"/>
            </a:lvl4pPr>
            <a:lvl5pPr indent="0" lvl="4" marL="1828800" rtl="0">
              <a:spcBef>
                <a:spcPts val="0"/>
              </a:spcBef>
              <a:buFont typeface="Times New Roman"/>
              <a:buNone/>
              <a:defRPr sz="900"/>
            </a:lvl5pPr>
            <a:lvl6pPr indent="0" lvl="5" marL="2286000" rtl="0">
              <a:spcBef>
                <a:spcPts val="0"/>
              </a:spcBef>
              <a:buFont typeface="Times New Roman"/>
              <a:buNone/>
              <a:defRPr sz="900"/>
            </a:lvl6pPr>
            <a:lvl7pPr indent="0" lvl="6" marL="2743200" rtl="0">
              <a:spcBef>
                <a:spcPts val="0"/>
              </a:spcBef>
              <a:buFont typeface="Times New Roman"/>
              <a:buNone/>
              <a:defRPr sz="900"/>
            </a:lvl7pPr>
            <a:lvl8pPr indent="0" lvl="7" marL="3200400" rtl="0">
              <a:spcBef>
                <a:spcPts val="0"/>
              </a:spcBef>
              <a:buFont typeface="Times New Roman"/>
              <a:buNone/>
              <a:defRPr sz="900"/>
            </a:lvl8pPr>
            <a:lvl9pPr indent="0" lvl="8" marL="3657600" rtl="0">
              <a:spcBef>
                <a:spcPts val="0"/>
              </a:spcBef>
              <a:buFont typeface="Times New Roman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OBJECT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457200" y="272891"/>
            <a:ext cx="30090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defRPr b="1" sz="2000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574732" y="272891"/>
            <a:ext cx="5111999" cy="58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57200" y="1434465"/>
            <a:ext cx="3009000" cy="4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Times New Roman"/>
              <a:buNone/>
              <a:defRPr sz="1400"/>
            </a:lvl1pPr>
            <a:lvl2pPr indent="0" lvl="1" marL="457200" rtl="0">
              <a:spcBef>
                <a:spcPts val="0"/>
              </a:spcBef>
              <a:buFont typeface="Times New Roman"/>
              <a:buNone/>
              <a:defRPr sz="1200"/>
            </a:lvl2pPr>
            <a:lvl3pPr indent="0" lvl="2" marL="914400" rtl="0">
              <a:spcBef>
                <a:spcPts val="0"/>
              </a:spcBef>
              <a:buFont typeface="Times New Roman"/>
              <a:buNone/>
              <a:defRPr sz="1000"/>
            </a:lvl3pPr>
            <a:lvl4pPr indent="0" lvl="3" marL="1371600" rtl="0">
              <a:spcBef>
                <a:spcPts val="0"/>
              </a:spcBef>
              <a:buFont typeface="Times New Roman"/>
              <a:buNone/>
              <a:defRPr sz="900"/>
            </a:lvl4pPr>
            <a:lvl5pPr indent="0" lvl="4" marL="1828800" rtl="0">
              <a:spcBef>
                <a:spcPts val="0"/>
              </a:spcBef>
              <a:buFont typeface="Times New Roman"/>
              <a:buNone/>
              <a:defRPr sz="900"/>
            </a:lvl5pPr>
            <a:lvl6pPr indent="0" lvl="5" marL="2286000" rtl="0">
              <a:spcBef>
                <a:spcPts val="0"/>
              </a:spcBef>
              <a:buFont typeface="Times New Roman"/>
              <a:buNone/>
              <a:defRPr sz="900"/>
            </a:lvl6pPr>
            <a:lvl7pPr indent="0" lvl="6" marL="2743200" rtl="0">
              <a:spcBef>
                <a:spcPts val="0"/>
              </a:spcBef>
              <a:buFont typeface="Times New Roman"/>
              <a:buNone/>
              <a:defRPr sz="900"/>
            </a:lvl7pPr>
            <a:lvl8pPr indent="0" lvl="7" marL="3200400" rtl="0">
              <a:spcBef>
                <a:spcPts val="0"/>
              </a:spcBef>
              <a:buFont typeface="Times New Roman"/>
              <a:buNone/>
              <a:defRPr sz="900"/>
            </a:lvl8pPr>
            <a:lvl9pPr indent="0" lvl="8" marL="3657600" rtl="0">
              <a:spcBef>
                <a:spcPts val="0"/>
              </a:spcBef>
              <a:buFont typeface="Times New Roman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TWO_OBJECTS_WITH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74319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57200" y="1534477"/>
            <a:ext cx="40404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Times New Roman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Times New Roman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Times New Roman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Times New Roman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Times New Roman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Times New Roman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Times New Roman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Times New Roman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Times New Roman"/>
              <a:buNone/>
              <a:defRPr b="1" sz="1600"/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457200" y="2174557"/>
            <a:ext cx="4040400" cy="3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04" name="Shape 104"/>
          <p:cNvSpPr txBox="1"/>
          <p:nvPr>
            <p:ph idx="3" type="body"/>
          </p:nvPr>
        </p:nvSpPr>
        <p:spPr>
          <a:xfrm>
            <a:off x="4644866" y="1534477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Times New Roman"/>
              <a:buNone/>
              <a:defRPr b="1" sz="2400"/>
            </a:lvl1pPr>
            <a:lvl2pPr indent="0" lvl="1" marL="457200" rtl="0">
              <a:spcBef>
                <a:spcPts val="0"/>
              </a:spcBef>
              <a:buFont typeface="Times New Roman"/>
              <a:buNone/>
              <a:defRPr b="1" sz="2000"/>
            </a:lvl2pPr>
            <a:lvl3pPr indent="0" lvl="2" marL="914400" rtl="0">
              <a:spcBef>
                <a:spcPts val="0"/>
              </a:spcBef>
              <a:buFont typeface="Times New Roman"/>
              <a:buNone/>
              <a:defRPr b="1" sz="1800"/>
            </a:lvl3pPr>
            <a:lvl4pPr indent="0" lvl="3" marL="1371600" rtl="0">
              <a:spcBef>
                <a:spcPts val="0"/>
              </a:spcBef>
              <a:buFont typeface="Times New Roman"/>
              <a:buNone/>
              <a:defRPr b="1" sz="1600"/>
            </a:lvl4pPr>
            <a:lvl5pPr indent="0" lvl="4" marL="1828800" rtl="0">
              <a:spcBef>
                <a:spcPts val="0"/>
              </a:spcBef>
              <a:buFont typeface="Times New Roman"/>
              <a:buNone/>
              <a:defRPr b="1" sz="1600"/>
            </a:lvl5pPr>
            <a:lvl6pPr indent="0" lvl="5" marL="2286000" rtl="0">
              <a:spcBef>
                <a:spcPts val="0"/>
              </a:spcBef>
              <a:buFont typeface="Times New Roman"/>
              <a:buNone/>
              <a:defRPr b="1" sz="1600"/>
            </a:lvl6pPr>
            <a:lvl7pPr indent="0" lvl="6" marL="2743200" rtl="0">
              <a:spcBef>
                <a:spcPts val="0"/>
              </a:spcBef>
              <a:buFont typeface="Times New Roman"/>
              <a:buNone/>
              <a:defRPr b="1" sz="1600"/>
            </a:lvl7pPr>
            <a:lvl8pPr indent="0" lvl="7" marL="3200400" rtl="0">
              <a:spcBef>
                <a:spcPts val="0"/>
              </a:spcBef>
              <a:buFont typeface="Times New Roman"/>
              <a:buNone/>
              <a:defRPr b="1" sz="1600"/>
            </a:lvl8pPr>
            <a:lvl9pPr indent="0" lvl="8" marL="3657600" rtl="0">
              <a:spcBef>
                <a:spcPts val="0"/>
              </a:spcBef>
              <a:buFont typeface="Times New Roman"/>
              <a:buNone/>
              <a:defRPr b="1" sz="1600"/>
            </a:lvl9pPr>
          </a:lstStyle>
          <a:p/>
        </p:txBody>
      </p:sp>
      <p:sp>
        <p:nvSpPr>
          <p:cNvPr id="105" name="Shape 105"/>
          <p:cNvSpPr txBox="1"/>
          <p:nvPr>
            <p:ph idx="4" type="body"/>
          </p:nvPr>
        </p:nvSpPr>
        <p:spPr>
          <a:xfrm>
            <a:off x="4644866" y="2174557"/>
            <a:ext cx="4041900" cy="39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_OBJECT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1980247"/>
            <a:ext cx="38175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09" name="Shape 109"/>
          <p:cNvSpPr txBox="1"/>
          <p:nvPr>
            <p:ph idx="2" type="body"/>
          </p:nvPr>
        </p:nvSpPr>
        <p:spPr>
          <a:xfrm>
            <a:off x="4640580" y="1980247"/>
            <a:ext cx="38175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722947" y="4406264"/>
            <a:ext cx="7772400" cy="13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4000" cap="small"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722947" y="2906077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Font typeface="Times New Roman"/>
              <a:buNone/>
              <a:defRPr sz="2000"/>
            </a:lvl1pPr>
            <a:lvl2pPr indent="0" lvl="1" marL="457200" rtl="0">
              <a:spcBef>
                <a:spcPts val="0"/>
              </a:spcBef>
              <a:buFont typeface="Times New Roman"/>
              <a:buNone/>
              <a:defRPr sz="1800"/>
            </a:lvl2pPr>
            <a:lvl3pPr indent="0" lvl="2" marL="914400" rtl="0">
              <a:spcBef>
                <a:spcPts val="0"/>
              </a:spcBef>
              <a:buFont typeface="Times New Roman"/>
              <a:buNone/>
              <a:defRPr sz="1600"/>
            </a:lvl3pPr>
            <a:lvl4pPr indent="0" lvl="3" marL="1371600" rtl="0">
              <a:spcBef>
                <a:spcPts val="0"/>
              </a:spcBef>
              <a:buFont typeface="Times New Roman"/>
              <a:buNone/>
              <a:defRPr sz="1400"/>
            </a:lvl4pPr>
            <a:lvl5pPr indent="0" lvl="4" marL="1828800" rtl="0">
              <a:spcBef>
                <a:spcPts val="0"/>
              </a:spcBef>
              <a:buFont typeface="Times New Roman"/>
              <a:buNone/>
              <a:defRPr sz="1400"/>
            </a:lvl5pPr>
            <a:lvl6pPr indent="0" lvl="5" marL="2286000" rtl="0">
              <a:spcBef>
                <a:spcPts val="0"/>
              </a:spcBef>
              <a:buFont typeface="Times New Roman"/>
              <a:buNone/>
              <a:defRPr sz="1400"/>
            </a:lvl6pPr>
            <a:lvl7pPr indent="0" lvl="6" marL="2743200" rtl="0">
              <a:spcBef>
                <a:spcPts val="0"/>
              </a:spcBef>
              <a:buFont typeface="Times New Roman"/>
              <a:buNone/>
              <a:defRPr sz="1400"/>
            </a:lvl7pPr>
            <a:lvl8pPr indent="0" lvl="7" marL="3200400" rtl="0">
              <a:spcBef>
                <a:spcPts val="0"/>
              </a:spcBef>
              <a:buFont typeface="Times New Roman"/>
              <a:buNone/>
              <a:defRPr sz="1400"/>
            </a:lvl8pPr>
            <a:lvl9pPr indent="0" lvl="8" marL="3657600" rtl="0">
              <a:spcBef>
                <a:spcPts val="0"/>
              </a:spcBef>
              <a:buFont typeface="Times New Roman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OBJE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1980247"/>
            <a:ext cx="77724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780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36525" lvl="2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52400" lvl="3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52400" lvl="4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52400" lvl="5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52400" lvl="6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52400" lvl="7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52400" lvl="8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ctrTitle"/>
          </p:nvPr>
        </p:nvSpPr>
        <p:spPr>
          <a:xfrm>
            <a:off x="685800" y="2130266"/>
            <a:ext cx="7772400" cy="14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" type="subTitle"/>
          </p:nvPr>
        </p:nvSpPr>
        <p:spPr>
          <a:xfrm>
            <a:off x="1371600" y="3886200"/>
            <a:ext cx="6400800" cy="17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228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indent="228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indent="228600" lvl="2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indent="228600" lvl="3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indent="228600" lvl="4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indent="228600" lvl="5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indent="228600" lvl="6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indent="228600" lvl="7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indent="228600" lvl="8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1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33350" lvl="1" marL="74295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2pPr>
            <a:lvl3pPr indent="-762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3pPr>
            <a:lvl4pPr indent="-38101" lvl="3" marL="1600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indent="-114300" lvl="4" marL="2057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5pPr>
            <a:lvl6pPr indent="-114300" lvl="5" marL="2514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6pPr>
            <a:lvl7pPr indent="-38101" lvl="6" marL="2971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indent="-114300" lvl="7" marL="3429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o"/>
              <a:defRPr/>
            </a:lvl8pPr>
            <a:lvl9pPr indent="-114300" lvl="8" marL="3886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▪"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685800" y="608647"/>
            <a:ext cx="77724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1980247"/>
            <a:ext cx="7772400" cy="4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17780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136525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1524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1524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152400" lvl="5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52400" lvl="6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52400" lvl="7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52400" lvl="8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685800" y="6247922"/>
            <a:ext cx="1905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3123247" y="6247922"/>
            <a:ext cx="2897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6552247" y="6247922"/>
            <a:ext cx="19074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rtl="0">
              <a:spcBef>
                <a:spcPts val="0"/>
              </a:spcBef>
            </a:pPr>
            <a:r>
              <a:t/>
            </a:r>
            <a:endParaRPr/>
          </a:p>
          <a:p>
            <a:pPr lvl="2" rtl="0">
              <a:spcBef>
                <a:spcPts val="0"/>
              </a:spcBef>
            </a:pPr>
            <a:r>
              <a:t/>
            </a:r>
            <a:endParaRPr/>
          </a:p>
          <a:p>
            <a:pPr lvl="3" rtl="0">
              <a:spcBef>
                <a:spcPts val="0"/>
              </a:spcBef>
            </a:pPr>
            <a:r>
              <a:t/>
            </a:r>
            <a:endParaRPr/>
          </a:p>
          <a:p>
            <a:pPr lvl="4" rtl="0">
              <a:spcBef>
                <a:spcPts val="0"/>
              </a:spcBef>
            </a:pPr>
            <a:r>
              <a:t/>
            </a:r>
            <a:endParaRPr/>
          </a:p>
          <a:p>
            <a:pPr lvl="5" rtl="0">
              <a:spcBef>
                <a:spcPts val="0"/>
              </a:spcBef>
            </a:pPr>
            <a:r>
              <a:t/>
            </a:r>
            <a:endParaRPr/>
          </a:p>
          <a:p>
            <a:pPr lvl="6" rtl="0">
              <a:spcBef>
                <a:spcPts val="0"/>
              </a:spcBef>
            </a:pPr>
            <a:r>
              <a:t/>
            </a:r>
            <a:endParaRPr/>
          </a:p>
          <a:p>
            <a:pPr lvl="7" rtl="0">
              <a:spcBef>
                <a:spcPts val="0"/>
              </a:spcBef>
            </a:pPr>
            <a:r>
              <a:t/>
            </a:r>
            <a:endParaRPr/>
          </a:p>
          <a:p>
            <a:pPr lvl="8" rtl="0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30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gif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gif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://www.owox.ru/bi/google-analytics-cost-data-upload/" TargetMode="External"/><Relationship Id="rId10" Type="http://schemas.openxmlformats.org/officeDocument/2006/relationships/image" Target="../media/image43.png"/><Relationship Id="rId13" Type="http://schemas.openxmlformats.org/officeDocument/2006/relationships/image" Target="../media/image40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5" Type="http://schemas.openxmlformats.org/officeDocument/2006/relationships/image" Target="../media/image45.png"/><Relationship Id="rId14" Type="http://schemas.openxmlformats.org/officeDocument/2006/relationships/image" Target="../media/image42.jpg"/><Relationship Id="rId17" Type="http://schemas.openxmlformats.org/officeDocument/2006/relationships/image" Target="../media/image49.png"/><Relationship Id="rId16" Type="http://schemas.openxmlformats.org/officeDocument/2006/relationships/image" Target="../media/image41.png"/><Relationship Id="rId5" Type="http://schemas.openxmlformats.org/officeDocument/2006/relationships/image" Target="../media/image36.png"/><Relationship Id="rId19" Type="http://schemas.openxmlformats.org/officeDocument/2006/relationships/image" Target="../media/image48.png"/><Relationship Id="rId6" Type="http://schemas.openxmlformats.org/officeDocument/2006/relationships/hyperlink" Target="http://www.owox.ru/bi/google-analytics-cost-data-upload/" TargetMode="External"/><Relationship Id="rId18" Type="http://schemas.openxmlformats.org/officeDocument/2006/relationships/image" Target="../media/image8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hyperlink" Target="https://www.owox.ru/blog/success-stories/eldorado/?utm_source=newsletter&amp;utm_medium=email&amp;utm_campaign=after_webinar_end_to_end_analytics_ru&amp;utm_term=www_owox_ru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8.png"/><Relationship Id="rId5" Type="http://schemas.openxmlformats.org/officeDocument/2006/relationships/hyperlink" Target="https://www.owox.ru/blog/success-stories/eldorado/?utm_source=newsletter&amp;utm_medium=email&amp;utm_campaign=after_webinar_end_to_end_analytics_ru&amp;utm_term=www_owox_r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52.png"/><Relationship Id="rId5" Type="http://schemas.openxmlformats.org/officeDocument/2006/relationships/hyperlink" Target="https://www.owox.ru/blog/success-stories/eldorado/?utm_source=newsletter&amp;utm_medium=email&amp;utm_campaign=after_webinar_end_to_end_analytics_ru&amp;utm_term=www_owox_ru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hyperlink" Target="https://www.owox.ru/blog/success-stories/hoff/?utm_source=newsletter&amp;utm_medium=email&amp;utm_campaign=after_webinar_end_to_end_analytics_ru&amp;utm_term=www_owox_ru" TargetMode="External"/><Relationship Id="rId5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53.png"/><Relationship Id="rId5" Type="http://schemas.openxmlformats.org/officeDocument/2006/relationships/hyperlink" Target="https://www.owox.ru/blog/success-stories/hoff/?utm_source=newsletter&amp;utm_medium=email&amp;utm_campaign=after_webinar_end_to_end_analytics_ru&amp;utm_term=www_owox_ru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hyperlink" Target="https://www.owox.ru/blog/success-stories/hoff/?utm_source=newsletter&amp;utm_medium=email&amp;utm_campaign=after_webinar_end_to_end_analytics_ru&amp;utm_term=www_owox_ru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hyperlink" Target="https://www.owox.ru/blog/success-stories/hoff/?utm_source=newsletter&amp;utm_medium=email&amp;utm_campaign=after_webinar_end_to_end_analytics_ru&amp;utm_term=www_owox_ru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hyperlink" Target="https://www.owox.ru/blog/use-cases/impact-of-competitors-prices/?utm_source=newsletter&amp;utm_medium=email&amp;utm_campaign=after_webinar_end_to_end_analytics_ru&amp;utm_term=www_owox_ru" TargetMode="External"/><Relationship Id="rId5" Type="http://schemas.openxmlformats.org/officeDocument/2006/relationships/hyperlink" Target="https://www.owox.ru/events/?utm_source=newsletter&amp;utm_medium=email&amp;utm_campaign=after_webinar_end_to_end_analytics_ru&amp;utm_term=www_owox_ru#webinar-competera-owox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hyperlink" Target="http://www.owox.ua/blog/articles/google-data-studio-sample-report/" TargetMode="Externa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gif"/><Relationship Id="rId4" Type="http://schemas.openxmlformats.org/officeDocument/2006/relationships/hyperlink" Target="https://support.owox.com/hc/ru/community/posts/208562278/?utm_source=newsletter&amp;utm_medium=email&amp;utm_campaign=after_webinar_end_to_end_analytics_ru&amp;utm_term=www_owox_ru" TargetMode="External"/><Relationship Id="rId9" Type="http://schemas.openxmlformats.org/officeDocument/2006/relationships/hyperlink" Target="http://www.owox.ua/products/bi/pipeline/competera-to-google-bigquery/" TargetMode="External"/><Relationship Id="rId5" Type="http://schemas.openxmlformats.org/officeDocument/2006/relationships/hyperlink" Target="https://developers.google.com/analytics/devguides/collection/analyticsjs/enhanced-ecommerce" TargetMode="External"/><Relationship Id="rId6" Type="http://schemas.openxmlformats.org/officeDocument/2006/relationships/hyperlink" Target="http://www.owox.ua/products/bi/pipeline/google-analytics-cost-data-import/" TargetMode="External"/><Relationship Id="rId7" Type="http://schemas.openxmlformats.org/officeDocument/2006/relationships/hyperlink" Target="http://www.owox.ua/products/bi/pipeline/google-analytics-to-google-bigquery-streaming/" TargetMode="External"/><Relationship Id="rId8" Type="http://schemas.openxmlformats.org/officeDocument/2006/relationships/hyperlink" Target="https://support.owox.com/hc/ru/articles/216907048.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gif"/><Relationship Id="rId4" Type="http://schemas.openxmlformats.org/officeDocument/2006/relationships/hyperlink" Target="https://www.owox.ru/blog/?utm_source=newsletter&amp;utm_medium=email&amp;utm_campaign=after_webinar_end_to_end_analytics_ru&amp;utm_term=www_owox_ru#articles,use-cases" TargetMode="External"/><Relationship Id="rId9" Type="http://schemas.openxmlformats.org/officeDocument/2006/relationships/image" Target="../media/image8.png"/><Relationship Id="rId5" Type="http://schemas.openxmlformats.org/officeDocument/2006/relationships/hyperlink" Target="https://www.owox.ru/blog/?utm_source=newsletter&amp;utm_medium=email&amp;utm_campaign=after_webinar_end_to_end_analytics_ru&amp;utm_term=www_owox_ru#success-stories" TargetMode="External"/><Relationship Id="rId6" Type="http://schemas.openxmlformats.org/officeDocument/2006/relationships/hyperlink" Target="https://www.owox.ru/events/?utm_source=newsletter&amp;utm_medium=email&amp;utm_campaign=after_webinar_end_to_end_analytics_ru&amp;utm_term=www_owox_ru" TargetMode="External"/><Relationship Id="rId7" Type="http://schemas.openxmlformats.org/officeDocument/2006/relationships/hyperlink" Target="https://cloud.google.com/free/" TargetMode="External"/><Relationship Id="rId8" Type="http://schemas.openxmlformats.org/officeDocument/2006/relationships/hyperlink" Target="https://drive.google.com/a/owox.com/file/d/0B0B68iwTWTwmaGFNZlBCUDJndnM/view?usp=drivesdk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png"/><Relationship Id="rId4" Type="http://schemas.openxmlformats.org/officeDocument/2006/relationships/hyperlink" Target="mailto:m.bocheva@owox.u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11" Type="http://schemas.openxmlformats.org/officeDocument/2006/relationships/image" Target="../media/image9.png"/><Relationship Id="rId10" Type="http://schemas.openxmlformats.org/officeDocument/2006/relationships/image" Target="../media/image11.png"/><Relationship Id="rId13" Type="http://schemas.openxmlformats.org/officeDocument/2006/relationships/image" Target="../media/image15.pn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9" Type="http://schemas.openxmlformats.org/officeDocument/2006/relationships/image" Target="../media/image12.png"/><Relationship Id="rId15" Type="http://schemas.openxmlformats.org/officeDocument/2006/relationships/image" Target="../media/image13.png"/><Relationship Id="rId14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9.jpg"/><Relationship Id="rId5" Type="http://schemas.openxmlformats.org/officeDocument/2006/relationships/image" Target="../media/image10.png"/><Relationship Id="rId19" Type="http://schemas.openxmlformats.org/officeDocument/2006/relationships/image" Target="../media/image20.jpg"/><Relationship Id="rId6" Type="http://schemas.openxmlformats.org/officeDocument/2006/relationships/image" Target="../media/image5.png"/><Relationship Id="rId18" Type="http://schemas.openxmlformats.org/officeDocument/2006/relationships/image" Target="../media/image22.png"/><Relationship Id="rId7" Type="http://schemas.openxmlformats.org/officeDocument/2006/relationships/image" Target="../media/image7.jp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915" y="1165899"/>
            <a:ext cx="7396" cy="10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Реальные сценарии в</a:t>
            </a:r>
            <a:r>
              <a:rPr lang="en-GB" sz="3200">
                <a:solidFill>
                  <a:srgbClr val="3D85C6"/>
                </a:solidFill>
              </a:rPr>
              <a:t>оронки продаж</a:t>
            </a:r>
          </a:p>
        </p:txBody>
      </p:sp>
      <p:sp>
        <p:nvSpPr>
          <p:cNvPr id="207" name="Shape 207"/>
          <p:cNvSpPr/>
          <p:nvPr/>
        </p:nvSpPr>
        <p:spPr>
          <a:xfrm>
            <a:off x="189275" y="1802425"/>
            <a:ext cx="4027200" cy="41604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700">
                <a:solidFill>
                  <a:srgbClr val="FFFFFF"/>
                </a:solidFill>
              </a:rPr>
              <a:t>Online Campaigns</a:t>
            </a:r>
          </a:p>
          <a:p>
            <a:pPr lvl="0">
              <a:spcBef>
                <a:spcPts val="0"/>
              </a:spcBef>
              <a:buNone/>
            </a:pPr>
            <a:r>
              <a:rPr i="1" lang="en-GB" sz="1700">
                <a:solidFill>
                  <a:srgbClr val="FFFFFF"/>
                </a:solidFill>
              </a:rPr>
              <a:t>               </a:t>
            </a:r>
            <a:r>
              <a:rPr i="1" lang="en-GB" sz="1700">
                <a:solidFill>
                  <a:srgbClr val="FFFFFF"/>
                </a:solidFill>
              </a:rPr>
              <a:t>+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GB" sz="1700">
                <a:solidFill>
                  <a:srgbClr val="FFFFFF"/>
                </a:solidFill>
              </a:rPr>
              <a:t>Offline Campaigns</a:t>
            </a:r>
          </a:p>
        </p:txBody>
      </p:sp>
      <p:sp>
        <p:nvSpPr>
          <p:cNvPr id="208" name="Shape 208"/>
          <p:cNvSpPr/>
          <p:nvPr/>
        </p:nvSpPr>
        <p:spPr>
          <a:xfrm>
            <a:off x="5905501" y="2534800"/>
            <a:ext cx="2627699" cy="27861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500">
                <a:solidFill>
                  <a:srgbClr val="FFFFFF"/>
                </a:solidFill>
              </a:rPr>
              <a:t>Sales &amp; Customers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GB" sz="1500">
                <a:solidFill>
                  <a:srgbClr val="FFFFFF"/>
                </a:solidFill>
              </a:rPr>
              <a:t>CRM, ERP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828669" y="1292912"/>
            <a:ext cx="27804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/>
              <a:t>Усилия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5920125" y="1744666"/>
            <a:ext cx="25437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/>
              <a:t>Результат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2550" y="3305815"/>
            <a:ext cx="994682" cy="93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7831" y="1672399"/>
            <a:ext cx="899582" cy="82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2768" y="4321265"/>
            <a:ext cx="662713" cy="74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0781" y="1221899"/>
            <a:ext cx="755860" cy="64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6698" y="2359432"/>
            <a:ext cx="799231" cy="76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44062" y="4549764"/>
            <a:ext cx="755866" cy="72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1329" y="5511864"/>
            <a:ext cx="755866" cy="691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wox-bi-logo.png" id="218" name="Shape 2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67337" y="1990000"/>
            <a:ext cx="36385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105158" y="212850"/>
            <a:ext cx="89940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1E88E5"/>
                </a:solidFill>
              </a:rPr>
              <a:t>Воронка становится сложнее, инструментов — больше</a:t>
            </a:r>
          </a:p>
        </p:txBody>
      </p:sp>
      <p:pic>
        <p:nvPicPr>
          <p:cNvPr descr="123уцкыва.png"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50" y="1864219"/>
            <a:ext cx="8839200" cy="37186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wox-bi-logo.png"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238900" y="0"/>
            <a:ext cx="80595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1E88E5"/>
                </a:solidFill>
              </a:rPr>
              <a:t>Процесс поиска ответа все сложнее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335250" y="1056575"/>
            <a:ext cx="84084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2000"/>
              <a:t>Сколько стоит привлечение клиента / заказа?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AutoNum type="arabicPeriod"/>
            </a:pPr>
            <a:r>
              <a:rPr lang="en-GB" sz="2000">
                <a:solidFill>
                  <a:schemeClr val="dk1"/>
                </a:solidFill>
              </a:rPr>
              <a:t>Какие кампании приводят самых лояльных клиентов?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AutoNum type="arabicPeriod"/>
            </a:pPr>
            <a:r>
              <a:rPr lang="en-GB" sz="2000">
                <a:solidFill>
                  <a:schemeClr val="dk1"/>
                </a:solidFill>
              </a:rPr>
              <a:t>Как сегментировать базу клиентов. Какие письма им отправлять?</a:t>
            </a: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AutoNum type="arabicPeriod"/>
            </a:pPr>
            <a:r>
              <a:rPr lang="en-GB" sz="2000">
                <a:solidFill>
                  <a:schemeClr val="dk1"/>
                </a:solidFill>
              </a:rPr>
              <a:t>Как усилия sales влияют на продвижение клиента по воронке?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AutoNum type="arabicPeriod"/>
            </a:pPr>
            <a:r>
              <a:rPr lang="en-GB" sz="2000">
                <a:solidFill>
                  <a:schemeClr val="dk1"/>
                </a:solidFill>
              </a:rPr>
              <a:t>Какие изменения продукта увеличивают вовлеченность пользователей?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/>
          </a:p>
        </p:txBody>
      </p:sp>
      <p:pic>
        <p:nvPicPr>
          <p:cNvPr descr="owox-bi-logo.png"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/>
        </p:nvSpPr>
        <p:spPr>
          <a:xfrm>
            <a:off x="189275" y="1147200"/>
            <a:ext cx="8928000" cy="55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Данные хранятся в разных системах и форматах;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Разная скорость обработки данных;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Нет одного ключа для объединения данных;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Потеря/дублирование данных из-за неправильной настройки;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Нужно уметь работать с данными.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237" y="3424237"/>
            <a:ext cx="7143" cy="714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Объединять данные сложно</a:t>
            </a:r>
          </a:p>
        </p:txBody>
      </p:sp>
      <p:pic>
        <p:nvPicPr>
          <p:cNvPr descr="owox-bi-logo.png"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229875" y="944000"/>
            <a:ext cx="8835900" cy="55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Понять, откуда пришел конкретный пользователь;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Понять LTV пользователя, а также бюджет на его привлечение;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Оценить окупаемость каналов привлечения с учетом заказов;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Эффективнее перераспределить рекламный бюджет;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Продавать больше.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Задачи, которые хотим решить</a:t>
            </a:r>
          </a:p>
        </p:txBody>
      </p:sp>
      <p:pic>
        <p:nvPicPr>
          <p:cNvPr descr="owox-bi-logo.png"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1848300" y="3677954"/>
            <a:ext cx="17925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666666"/>
                </a:solidFill>
              </a:rPr>
              <a:t>Google Analytics</a:t>
            </a:r>
          </a:p>
        </p:txBody>
      </p:sp>
      <p:sp>
        <p:nvSpPr>
          <p:cNvPr id="254" name="Shape 254"/>
          <p:cNvSpPr/>
          <p:nvPr/>
        </p:nvSpPr>
        <p:spPr>
          <a:xfrm rot="1790">
            <a:off x="1584023" y="3082518"/>
            <a:ext cx="576000" cy="273600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205" y="2582995"/>
            <a:ext cx="1002096" cy="88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 b="37519" l="0" r="85694" t="37883"/>
          <a:stretch/>
        </p:blipFill>
        <p:spPr>
          <a:xfrm>
            <a:off x="7178216" y="3108995"/>
            <a:ext cx="755475" cy="84763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/>
          <p:nvPr/>
        </p:nvSpPr>
        <p:spPr>
          <a:xfrm>
            <a:off x="6841219" y="3890411"/>
            <a:ext cx="18087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666666"/>
                </a:solidFill>
              </a:rPr>
              <a:t>Google Data Studio</a:t>
            </a:r>
          </a:p>
        </p:txBody>
      </p:sp>
      <p:pic>
        <p:nvPicPr>
          <p:cNvPr descr="sheets-logo.png" id="258" name="Shape 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686" y="4192267"/>
            <a:ext cx="686917" cy="60338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/>
        </p:nvSpPr>
        <p:spPr>
          <a:xfrm>
            <a:off x="6077786" y="4841182"/>
            <a:ext cx="14874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666666"/>
                </a:solidFill>
              </a:rPr>
              <a:t>Google Sheets</a:t>
            </a:r>
          </a:p>
        </p:txBody>
      </p:sp>
      <p:sp>
        <p:nvSpPr>
          <p:cNvPr id="260" name="Shape 260"/>
          <p:cNvSpPr/>
          <p:nvPr/>
        </p:nvSpPr>
        <p:spPr>
          <a:xfrm>
            <a:off x="5813606" y="3310031"/>
            <a:ext cx="345600" cy="404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00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61" name="Shape 261">
            <a:hlinkClick r:id="rId6"/>
          </p:cNvPr>
          <p:cNvSpPr/>
          <p:nvPr/>
        </p:nvSpPr>
        <p:spPr>
          <a:xfrm rot="2543466">
            <a:off x="5225265" y="3784440"/>
            <a:ext cx="1043923" cy="256450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80808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Как собрать данные</a:t>
            </a:r>
          </a:p>
        </p:txBody>
      </p:sp>
      <p:pic>
        <p:nvPicPr>
          <p:cNvPr descr="bigquery-logo.png" id="263" name="Shape 2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9950" y="2400026"/>
            <a:ext cx="1399749" cy="13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3886949" y="3748930"/>
            <a:ext cx="19668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>
                <a:solidFill>
                  <a:srgbClr val="666666"/>
                </a:solidFill>
              </a:rPr>
              <a:t>Google BigQuery</a:t>
            </a:r>
          </a:p>
        </p:txBody>
      </p:sp>
      <p:sp>
        <p:nvSpPr>
          <p:cNvPr id="265" name="Shape 265"/>
          <p:cNvSpPr/>
          <p:nvPr/>
        </p:nvSpPr>
        <p:spPr>
          <a:xfrm rot="1711">
            <a:off x="3284256" y="3003493"/>
            <a:ext cx="602700" cy="273599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/>
        </p:nvSpPr>
        <p:spPr>
          <a:xfrm flipH="1" rot="-1711">
            <a:off x="3184092" y="2983360"/>
            <a:ext cx="602700" cy="273600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5349878" y="1652356"/>
            <a:ext cx="345600" cy="404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5850651" y="1152063"/>
            <a:ext cx="1384886" cy="1145366"/>
            <a:chOff x="6208334" y="4684698"/>
            <a:chExt cx="2023799" cy="1446900"/>
          </a:xfrm>
        </p:grpSpPr>
        <p:pic>
          <p:nvPicPr>
            <p:cNvPr descr="database.png" id="269" name="Shape 269"/>
            <p:cNvPicPr preferRelativeResize="0"/>
            <p:nvPr/>
          </p:nvPicPr>
          <p:blipFill>
            <a:blip r:embed="rId8">
              <a:alphaModFix amt="60000"/>
            </a:blip>
            <a:stretch>
              <a:fillRect/>
            </a:stretch>
          </p:blipFill>
          <p:spPr>
            <a:xfrm>
              <a:off x="6781951" y="4684698"/>
              <a:ext cx="876600" cy="8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Shape 270"/>
            <p:cNvSpPr txBox="1"/>
            <p:nvPr/>
          </p:nvSpPr>
          <p:spPr>
            <a:xfrm>
              <a:off x="6208334" y="5620698"/>
              <a:ext cx="2023799" cy="51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CRM/ERP</a:t>
              </a:r>
            </a:p>
          </p:txBody>
        </p:sp>
      </p:grpSp>
      <p:sp>
        <p:nvSpPr>
          <p:cNvPr id="271" name="Shape 271"/>
          <p:cNvSpPr/>
          <p:nvPr/>
        </p:nvSpPr>
        <p:spPr>
          <a:xfrm rot="8069799">
            <a:off x="5283652" y="2187520"/>
            <a:ext cx="700274" cy="268022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/>
        </p:nvSpPr>
        <p:spPr>
          <a:xfrm rot="-2685336">
            <a:off x="5527696" y="1941668"/>
            <a:ext cx="696223" cy="270213"/>
          </a:xfrm>
          <a:prstGeom prst="rightArrow">
            <a:avLst>
              <a:gd fmla="val 50000" name="adj1"/>
              <a:gd fmla="val 70943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4571830" y="2325014"/>
            <a:ext cx="345600" cy="404400"/>
          </a:xfrm>
          <a:prstGeom prst="ellipse">
            <a:avLst/>
          </a:prstGeom>
          <a:solidFill>
            <a:srgbClr val="6D9EEB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0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74" name="Shape 274"/>
          <p:cNvSpPr/>
          <p:nvPr/>
        </p:nvSpPr>
        <p:spPr>
          <a:xfrm>
            <a:off x="3326970" y="2584266"/>
            <a:ext cx="345600" cy="404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0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275" name="Shape 275"/>
          <p:cNvGrpSpPr/>
          <p:nvPr/>
        </p:nvGrpSpPr>
        <p:grpSpPr>
          <a:xfrm>
            <a:off x="2174418" y="1054411"/>
            <a:ext cx="2158728" cy="1600184"/>
            <a:chOff x="2380571" y="825800"/>
            <a:chExt cx="2126406" cy="1340412"/>
          </a:xfrm>
        </p:grpSpPr>
        <p:sp>
          <p:nvSpPr>
            <p:cNvPr id="276" name="Shape 276"/>
            <p:cNvSpPr/>
            <p:nvPr/>
          </p:nvSpPr>
          <p:spPr>
            <a:xfrm>
              <a:off x="4166778" y="1390915"/>
              <a:ext cx="340200" cy="338699"/>
            </a:xfrm>
            <a:prstGeom prst="ellipse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GB" sz="1000">
                  <a:solidFill>
                    <a:srgbClr val="FFFFFF"/>
                  </a:solidFill>
                </a:rPr>
                <a:t>5</a:t>
              </a: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2380571" y="1363550"/>
              <a:ext cx="1722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Учет звонков 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Call tracking </a:t>
              </a:r>
            </a:p>
          </p:txBody>
        </p:sp>
        <p:sp>
          <p:nvSpPr>
            <p:cNvPr id="278" name="Shape 278"/>
            <p:cNvSpPr/>
            <p:nvPr/>
          </p:nvSpPr>
          <p:spPr>
            <a:xfrm rot="2444150">
              <a:off x="3820859" y="1733788"/>
              <a:ext cx="679005" cy="239947"/>
            </a:xfrm>
            <a:prstGeom prst="rightArrow">
              <a:avLst>
                <a:gd fmla="val 50000" name="adj1"/>
                <a:gd fmla="val 70943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279" name="Shape 2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935967" y="825800"/>
              <a:ext cx="570883" cy="5708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Shape 280"/>
          <p:cNvGrpSpPr/>
          <p:nvPr/>
        </p:nvGrpSpPr>
        <p:grpSpPr>
          <a:xfrm>
            <a:off x="226126" y="2584240"/>
            <a:ext cx="1575184" cy="2249293"/>
            <a:chOff x="461450" y="2107278"/>
            <a:chExt cx="1551600" cy="1884146"/>
          </a:xfrm>
        </p:grpSpPr>
        <p:pic>
          <p:nvPicPr>
            <p:cNvPr descr="tag_manager_gplus-250.png" id="281" name="Shape 28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74292" y="2107278"/>
              <a:ext cx="1034319" cy="10301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Shape 282"/>
            <p:cNvSpPr txBox="1"/>
            <p:nvPr/>
          </p:nvSpPr>
          <p:spPr>
            <a:xfrm>
              <a:off x="461450" y="3090825"/>
              <a:ext cx="1551600" cy="9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Веб-сайт,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мобильные приложения</a:t>
              </a:r>
            </a:p>
          </p:txBody>
        </p:sp>
      </p:grpSp>
      <p:sp>
        <p:nvSpPr>
          <p:cNvPr id="283" name="Shape 283"/>
          <p:cNvSpPr/>
          <p:nvPr/>
        </p:nvSpPr>
        <p:spPr>
          <a:xfrm>
            <a:off x="1628167" y="2584268"/>
            <a:ext cx="345599" cy="404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1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284" name="Shape 284"/>
          <p:cNvGrpSpPr/>
          <p:nvPr/>
        </p:nvGrpSpPr>
        <p:grpSpPr>
          <a:xfrm>
            <a:off x="1257858" y="4095158"/>
            <a:ext cx="3214630" cy="1681156"/>
            <a:chOff x="1477734" y="3372916"/>
            <a:chExt cx="3166500" cy="1408240"/>
          </a:xfrm>
        </p:grpSpPr>
        <p:sp>
          <p:nvSpPr>
            <p:cNvPr id="285" name="Shape 285"/>
            <p:cNvSpPr/>
            <p:nvPr/>
          </p:nvSpPr>
          <p:spPr>
            <a:xfrm>
              <a:off x="2401746" y="3618609"/>
              <a:ext cx="340200" cy="338700"/>
            </a:xfrm>
            <a:prstGeom prst="ellipse">
              <a:avLst/>
            </a:pr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GB" sz="100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286" name="Shape 286">
              <a:hlinkClick r:id="rId11"/>
            </p:cNvPr>
            <p:cNvSpPr/>
            <p:nvPr/>
          </p:nvSpPr>
          <p:spPr>
            <a:xfrm rot="-5398307">
              <a:off x="2572466" y="3562516"/>
              <a:ext cx="609300" cy="230100"/>
            </a:xfrm>
            <a:prstGeom prst="rightArrow">
              <a:avLst>
                <a:gd fmla="val 50000" name="adj1"/>
                <a:gd fmla="val 70943" name="adj2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287" name="Shape 28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605468" y="4126840"/>
              <a:ext cx="399999" cy="33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2000px-F_icon.svg.png" id="288" name="Shape 28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829656" y="4119360"/>
              <a:ext cx="375875" cy="3743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gD9N8W8Ces.jpg" id="289" name="Shape 28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371841" y="4110964"/>
              <a:ext cx="399989" cy="398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Shape 290"/>
            <p:cNvSpPr txBox="1"/>
            <p:nvPr/>
          </p:nvSpPr>
          <p:spPr>
            <a:xfrm>
              <a:off x="1477734" y="4482656"/>
              <a:ext cx="3166500" cy="2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sz="1200">
                  <a:solidFill>
                    <a:srgbClr val="666666"/>
                  </a:solidFill>
                </a:rPr>
                <a:t>Расходы на платное привлечение</a:t>
              </a:r>
            </a:p>
          </p:txBody>
        </p:sp>
        <p:pic>
          <p:nvPicPr>
            <p:cNvPr id="291" name="Shape 29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897261" y="4078566"/>
              <a:ext cx="477600" cy="47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Shape 292"/>
            <p:cNvPicPr preferRelativeResize="0"/>
            <p:nvPr/>
          </p:nvPicPr>
          <p:blipFill rotWithShape="1">
            <a:blip r:embed="rId16">
              <a:alphaModFix/>
            </a:blip>
            <a:srcRect b="26619" l="24355" r="19706" t="27333"/>
            <a:stretch/>
          </p:blipFill>
          <p:spPr>
            <a:xfrm>
              <a:off x="3236065" y="4133556"/>
              <a:ext cx="749650" cy="4106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3" name="Shape 293"/>
          <p:cNvPicPr preferRelativeResize="0"/>
          <p:nvPr/>
        </p:nvPicPr>
        <p:blipFill rotWithShape="1">
          <a:blip r:embed="rId17">
            <a:alphaModFix/>
          </a:blip>
          <a:srcRect b="42812" l="34854" r="34573" t="14545"/>
          <a:stretch/>
        </p:blipFill>
        <p:spPr>
          <a:xfrm>
            <a:off x="5341945" y="4725635"/>
            <a:ext cx="686921" cy="64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5020590" y="5391197"/>
            <a:ext cx="14874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solidFill>
                  <a:srgbClr val="666666"/>
                </a:solidFill>
              </a:rPr>
              <a:t>BI Smart Data</a:t>
            </a:r>
          </a:p>
        </p:txBody>
      </p:sp>
      <p:pic>
        <p:nvPicPr>
          <p:cNvPr descr="owox-bi-logo.png" id="295" name="Shape 29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19">
            <a:alphaModFix/>
          </a:blip>
          <a:srcRect b="0" l="11478" r="13299" t="0"/>
          <a:stretch/>
        </p:blipFill>
        <p:spPr>
          <a:xfrm>
            <a:off x="7474881" y="4806607"/>
            <a:ext cx="531771" cy="62264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6909478" y="5493106"/>
            <a:ext cx="1672200" cy="2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200">
                <a:solidFill>
                  <a:srgbClr val="666666"/>
                </a:solidFill>
              </a:rPr>
              <a:t> Microsoft Power BI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Как это может выглядеть</a:t>
            </a:r>
          </a:p>
        </p:txBody>
      </p:sp>
      <p:pic>
        <p:nvPicPr>
          <p:cNvPr descr="owox-bi-logo.png"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96250"/>
            <a:ext cx="8839201" cy="445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>
            <p:ph idx="1" type="body"/>
          </p:nvPr>
        </p:nvSpPr>
        <p:spPr>
          <a:xfrm>
            <a:off x="348150" y="1316000"/>
            <a:ext cx="8447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Персонализация на основе полных данных</a:t>
            </a: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Эльдорадо: Как увеличить выручку от рассылок на 237% </a:t>
            </a:r>
          </a:p>
        </p:txBody>
      </p:sp>
      <p:pic>
        <p:nvPicPr>
          <p:cNvPr descr="owox-bi-logo.png"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308375" y="1003200"/>
            <a:ext cx="8338200" cy="3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None/>
            </a:pPr>
            <a:r>
              <a:rPr lang="en-GB" sz="1700">
                <a:solidFill>
                  <a:srgbClr val="333333"/>
                </a:solidFill>
              </a:rPr>
              <a:t>Цели:  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проанализировать эффективность рекламы с учетом конечной прибыли;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при оценке источника учитывать LTV за 180 дней и суммарные расходы;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привлечь новых посетителей с высоким LTV в будущем;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оптимизировать рекламный бюджет.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rgbClr val="3D85C6"/>
                </a:solidFill>
                <a:hlinkClick r:id="rId4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475" y="870824"/>
            <a:ext cx="8499475" cy="56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Схема обмена данными</a:t>
            </a:r>
          </a:p>
        </p:txBody>
      </p:sp>
      <p:pic>
        <p:nvPicPr>
          <p:cNvPr descr="owox-bi-logo.png" id="326" name="Shape 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5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6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Результаты</a:t>
            </a:r>
          </a:p>
        </p:txBody>
      </p:sp>
      <p:pic>
        <p:nvPicPr>
          <p:cNvPr descr="owox-bi-logo.png"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650" y="2097500"/>
            <a:ext cx="8570699" cy="206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5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>
            <p:ph idx="1" type="body"/>
          </p:nvPr>
        </p:nvSpPr>
        <p:spPr>
          <a:xfrm>
            <a:off x="348150" y="1316000"/>
            <a:ext cx="8447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Как правильно считать ROI</a:t>
            </a:r>
          </a:p>
        </p:txBody>
      </p:sp>
      <p:pic>
        <p:nvPicPr>
          <p:cNvPr id="342" name="Shape 3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/>
        </p:nvSpPr>
        <p:spPr>
          <a:xfrm>
            <a:off x="189275" y="82750"/>
            <a:ext cx="86259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Hoff: Как увеличить ROI контекстной рекламы на 17%</a:t>
            </a:r>
          </a:p>
        </p:txBody>
      </p:sp>
      <p:pic>
        <p:nvPicPr>
          <p:cNvPr descr="owox-bi-logo.png"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331150" y="767650"/>
            <a:ext cx="8338200" cy="45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333333"/>
                </a:solidFill>
              </a:rPr>
              <a:t>Google Analytics неточно определяет ценность рекламных каналов,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None/>
            </a:pPr>
            <a:r>
              <a:rPr lang="en-GB" sz="1700">
                <a:solidFill>
                  <a:srgbClr val="333333"/>
                </a:solidFill>
              </a:rPr>
              <a:t>потому что:  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Не учитывает отмененные заказы;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Не учитывает офлайн-заказы;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Не учитывает маржу заказа;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Не учитывает заказы по телефону;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Воспринимает пользователя с разных устройств как нескольких;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Семплирует данные при построении отчетов.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4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  <p:pic>
        <p:nvPicPr>
          <p:cNvPr id="351" name="Shape 3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45175" y="2620474"/>
            <a:ext cx="2909699" cy="447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Схема обмена данными</a:t>
            </a:r>
          </a:p>
        </p:txBody>
      </p:sp>
      <p:pic>
        <p:nvPicPr>
          <p:cNvPr descr="owox-bi-logo.png"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950" y="843950"/>
            <a:ext cx="8605251" cy="468678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5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Схема объединения пользователей</a:t>
            </a:r>
          </a:p>
        </p:txBody>
      </p:sp>
      <p:pic>
        <p:nvPicPr>
          <p:cNvPr descr="owox-bi-logo.png" id="365" name="Shape 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3850" y="1030307"/>
            <a:ext cx="3237442" cy="489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4622" y="915573"/>
            <a:ext cx="2581152" cy="489061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6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Результаты</a:t>
            </a:r>
          </a:p>
        </p:txBody>
      </p:sp>
      <p:pic>
        <p:nvPicPr>
          <p:cNvPr descr="owox-bi-logo.png"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308375" y="1003200"/>
            <a:ext cx="8835600" cy="325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Увеличили ROI контекстной рекламы на 17% за счет оптимизации размера ставок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Точнее оценили прибыль от поисковых фраз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Увеличили количество фраз с ненулевой ценностью в 2,4 раза</a:t>
            </a:r>
          </a:p>
          <a:p>
            <a:pPr indent="-336550" lvl="0" marL="457200" rtl="0">
              <a:lnSpc>
                <a:spcPct val="160000"/>
              </a:lnSpc>
              <a:spcBef>
                <a:spcPts val="600"/>
              </a:spcBef>
              <a:spcAft>
                <a:spcPts val="1100"/>
              </a:spcAft>
              <a:buClr>
                <a:srgbClr val="333333"/>
              </a:buClr>
              <a:buSzPct val="100000"/>
              <a:buChar char="●"/>
            </a:pPr>
            <a:r>
              <a:rPr lang="en-GB" sz="1700">
                <a:solidFill>
                  <a:srgbClr val="333333"/>
                </a:solidFill>
              </a:rPr>
              <a:t>Узнали, что ряд ключевых фраз приносят больше заказов офлайн, чем онлайн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chemeClr val="hlink"/>
                </a:solidFill>
                <a:hlinkClick r:id="rId4"/>
              </a:rPr>
              <a:t>История успеха</a:t>
            </a:r>
            <a:r>
              <a:rPr lang="en-GB" sz="1600">
                <a:solidFill>
                  <a:srgbClr val="3D85C6"/>
                </a:solidFill>
              </a:rPr>
              <a:t>					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>
            <p:ph idx="1" type="body"/>
          </p:nvPr>
        </p:nvSpPr>
        <p:spPr>
          <a:xfrm>
            <a:off x="348150" y="1316000"/>
            <a:ext cx="8447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Как цены конкурентов влияют на конверсию на сайте</a:t>
            </a:r>
          </a:p>
        </p:txBody>
      </p:sp>
      <p:pic>
        <p:nvPicPr>
          <p:cNvPr id="383" name="Shape 3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Влияние цен конкурентов на конверсию и поведение посетителей сайта</a:t>
            </a:r>
          </a:p>
        </p:txBody>
      </p:sp>
      <p:pic>
        <p:nvPicPr>
          <p:cNvPr descr="owox-bi-logo.png" id="389" name="Shape 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/>
          <p:nvPr/>
        </p:nvSpPr>
        <p:spPr>
          <a:xfrm>
            <a:off x="313550" y="1491133"/>
            <a:ext cx="85038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-GB" sz="1800">
                <a:highlight>
                  <a:srgbClr val="FFFFFF"/>
                </a:highlight>
              </a:rPr>
              <a:t>Как цены на товары отличаются от цен конкурентов?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-GB" sz="1800">
                <a:solidFill>
                  <a:srgbClr val="222222"/>
                </a:solidFill>
                <a:highlight>
                  <a:srgbClr val="FFFFFF"/>
                </a:highlight>
              </a:rPr>
              <a:t>Как доход от проданных товаров зависит от цен конкурентов по кампаниям?</a:t>
            </a:r>
          </a:p>
          <a:p>
            <a:pPr indent="-342900" lvl="0" marL="457200" rtl="0">
              <a:spcBef>
                <a:spcPts val="0"/>
              </a:spcBef>
              <a:spcAft>
                <a:spcPts val="1000"/>
              </a:spcAft>
              <a:buSzPct val="100000"/>
              <a:buChar char="●"/>
            </a:pPr>
            <a:r>
              <a:rPr lang="en-GB" sz="1800">
                <a:solidFill>
                  <a:srgbClr val="222222"/>
                </a:solidFill>
                <a:highlight>
                  <a:srgbClr val="FFFFFF"/>
                </a:highlight>
              </a:rPr>
              <a:t>Как доход от проданных товаров зависит от цен конкурентов по категориям товаров?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254947" y="6121066"/>
            <a:ext cx="73677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600" u="sng">
                <a:solidFill>
                  <a:srgbClr val="3D85C6"/>
                </a:solidFill>
                <a:hlinkClick r:id="rId4"/>
              </a:rPr>
              <a:t>Статья</a:t>
            </a:r>
            <a:r>
              <a:rPr lang="en-GB" sz="1600">
                <a:solidFill>
                  <a:srgbClr val="3D85C6"/>
                </a:solidFill>
              </a:rPr>
              <a:t>					</a:t>
            </a:r>
            <a:r>
              <a:rPr lang="en-GB" sz="1600" u="sng">
                <a:solidFill>
                  <a:srgbClr val="3D85C6"/>
                </a:solidFill>
                <a:hlinkClick r:id="rId5"/>
              </a:rPr>
              <a:t>Вебинар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Схема обмена данными</a:t>
            </a:r>
          </a:p>
        </p:txBody>
      </p:sp>
      <p:pic>
        <p:nvPicPr>
          <p:cNvPr descr="owox-bi-logo.png"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900" y="1702612"/>
            <a:ext cx="7628196" cy="345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Влияние цен конкурентов на конверсию и поведение посетителей сайта</a:t>
            </a:r>
          </a:p>
        </p:txBody>
      </p:sp>
      <p:pic>
        <p:nvPicPr>
          <p:cNvPr descr="owox-bi-logo.png" id="404" name="Shape 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50" y="1958916"/>
            <a:ext cx="8178949" cy="366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298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en-GB" sz="3200">
                <a:solidFill>
                  <a:srgbClr val="3D85C6"/>
                </a:solidFill>
              </a:rPr>
              <a:t>Влияние цен конкурентов на конверсию и поведение посетителей сайта</a:t>
            </a:r>
          </a:p>
        </p:txBody>
      </p:sp>
      <p:pic>
        <p:nvPicPr>
          <p:cNvPr descr="owox-bi-logo.png"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113" y="1657374"/>
            <a:ext cx="6885025" cy="42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417" name="Shape 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5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>
            <p:ph idx="1" type="body"/>
          </p:nvPr>
        </p:nvSpPr>
        <p:spPr>
          <a:xfrm>
            <a:off x="348150" y="1316000"/>
            <a:ext cx="8447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Что делать дальше?</a:t>
            </a:r>
          </a:p>
        </p:txBody>
      </p:sp>
      <p:pic>
        <p:nvPicPr>
          <p:cNvPr id="419" name="Shape 4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237" y="3424237"/>
            <a:ext cx="7143" cy="714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264050" y="1030133"/>
            <a:ext cx="8853300" cy="52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4"/>
              </a:rPr>
              <a:t>Загрузите</a:t>
            </a:r>
            <a:r>
              <a:rPr lang="en-GB" sz="1700">
                <a:solidFill>
                  <a:schemeClr val="dk1"/>
                </a:solidFill>
              </a:rPr>
              <a:t> в Google BigQuery статусы заявок/транзакций из CRM/ERP;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5"/>
              </a:rPr>
              <a:t>Настройте</a:t>
            </a:r>
            <a:r>
              <a:rPr lang="en-GB" sz="1700">
                <a:solidFill>
                  <a:schemeClr val="dk1"/>
                </a:solidFill>
              </a:rPr>
              <a:t> корректный сбор данных в Google Analytics;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6"/>
              </a:rPr>
              <a:t>Загрузите</a:t>
            </a:r>
            <a:r>
              <a:rPr lang="en-GB" sz="1700">
                <a:solidFill>
                  <a:schemeClr val="dk1"/>
                </a:solidFill>
              </a:rPr>
              <a:t> в Google Analytics расходы на платное привлечение;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7"/>
              </a:rPr>
              <a:t>Соберите</a:t>
            </a:r>
            <a:r>
              <a:rPr lang="en-GB" sz="1700">
                <a:solidFill>
                  <a:schemeClr val="dk1"/>
                </a:solidFill>
              </a:rPr>
              <a:t> </a:t>
            </a:r>
            <a:r>
              <a:rPr lang="en-GB" sz="1700">
                <a:solidFill>
                  <a:schemeClr val="dk1"/>
                </a:solidFill>
              </a:rPr>
              <a:t>поведение</a:t>
            </a:r>
            <a:r>
              <a:rPr lang="en-GB" sz="1700">
                <a:solidFill>
                  <a:schemeClr val="dk1"/>
                </a:solidFill>
              </a:rPr>
              <a:t> и транзакции онлайн-пользователей в Google BigQuery;</a:t>
            </a:r>
          </a:p>
          <a:p>
            <a: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8"/>
              </a:rPr>
              <a:t>Загрузите</a:t>
            </a:r>
            <a:r>
              <a:rPr lang="en-GB" sz="1700">
                <a:solidFill>
                  <a:schemeClr val="dk1"/>
                </a:solidFill>
              </a:rPr>
              <a:t> в Google BigQuery</a:t>
            </a:r>
            <a:r>
              <a:rPr lang="en-GB" sz="1700"/>
              <a:t> данные колл-трекинга;</a:t>
            </a:r>
          </a:p>
          <a:p>
            <a: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F73C8"/>
                </a:solidFill>
                <a:hlinkClick r:id="rId9"/>
              </a:rPr>
              <a:t>Загрузите</a:t>
            </a:r>
            <a:r>
              <a:rPr lang="en-GB" sz="1700">
                <a:solidFill>
                  <a:srgbClr val="3F73C8"/>
                </a:solidFill>
              </a:rPr>
              <a:t> </a:t>
            </a:r>
            <a:r>
              <a:rPr lang="en-GB" sz="1700"/>
              <a:t>в Google BigQuery данные о ценах конкурентов;</a:t>
            </a:r>
          </a:p>
          <a:p>
            <a:pPr indent="-336550" lvl="0" marL="4572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10"/>
              </a:rPr>
              <a:t>Постройте</a:t>
            </a:r>
            <a:r>
              <a:rPr lang="en-GB" sz="1700"/>
              <a:t> отчеты и графики:</a:t>
            </a:r>
          </a:p>
          <a:p>
            <a:pPr indent="-336550" lvl="1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lphaLcPeriod"/>
            </a:pPr>
            <a:r>
              <a:rPr lang="en-GB" sz="1700"/>
              <a:t>Оцените реальный вклад рекламных источников в продажи;</a:t>
            </a:r>
          </a:p>
          <a:p>
            <a:pPr indent="-336550" lvl="1" marL="914400" rtl="0">
              <a:spcBef>
                <a:spcPts val="0"/>
              </a:spcBef>
              <a:spcAft>
                <a:spcPts val="1000"/>
              </a:spcAft>
              <a:buSzPct val="100000"/>
              <a:buAutoNum type="alphaLcPeriod"/>
            </a:pPr>
            <a:r>
              <a:rPr lang="en-GB" sz="1700">
                <a:solidFill>
                  <a:schemeClr val="dk1"/>
                </a:solidFill>
              </a:rPr>
              <a:t>Найдите зоны роста повышения продаж в онлайне;</a:t>
            </a:r>
          </a:p>
          <a:p>
            <a:pPr indent="-336550" lvl="1" marL="9144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lphaLcPeriod"/>
            </a:pPr>
            <a:r>
              <a:rPr lang="en-GB" sz="1700"/>
              <a:t>Перераспределите рекламный бюджет и повысьте продажи.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Что дальше </a:t>
            </a:r>
          </a:p>
        </p:txBody>
      </p:sp>
      <p:pic>
        <p:nvPicPr>
          <p:cNvPr descr="owox-bi-logo.png" id="427" name="Shape 4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237" y="3424237"/>
            <a:ext cx="7143" cy="714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 txBox="1"/>
          <p:nvPr/>
        </p:nvSpPr>
        <p:spPr>
          <a:xfrm>
            <a:off x="264050" y="1030133"/>
            <a:ext cx="8853300" cy="52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4"/>
              </a:rPr>
              <a:t>Решения по аналитике</a:t>
            </a:r>
            <a:r>
              <a:rPr lang="en-GB">
                <a:solidFill>
                  <a:srgbClr val="3D85C6"/>
                </a:solidFill>
              </a:rPr>
              <a:t>;</a:t>
            </a: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Arial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5"/>
              </a:rPr>
              <a:t>Истории успеха</a:t>
            </a:r>
            <a:r>
              <a:rPr lang="en-GB" sz="1700">
                <a:solidFill>
                  <a:srgbClr val="3D85C6"/>
                </a:solidFill>
              </a:rPr>
              <a:t>;</a:t>
            </a: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6"/>
              </a:rPr>
              <a:t>Вебинары</a:t>
            </a:r>
            <a:r>
              <a:rPr lang="en-GB" sz="1700">
                <a:solidFill>
                  <a:srgbClr val="3D85C6"/>
                </a:solidFill>
              </a:rPr>
              <a:t>;</a:t>
            </a: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7"/>
              </a:rPr>
              <a:t>Google Cloud Platform Free Tier</a:t>
            </a:r>
            <a:r>
              <a:rPr lang="en-GB" sz="1700">
                <a:solidFill>
                  <a:srgbClr val="3D85C6"/>
                </a:solidFill>
              </a:rPr>
              <a:t>;</a:t>
            </a: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GB" sz="1700" u="sng">
                <a:solidFill>
                  <a:srgbClr val="3D85C6"/>
                </a:solidFill>
                <a:hlinkClick r:id="rId8"/>
              </a:rPr>
              <a:t>Бесплатный пробный период</a:t>
            </a:r>
            <a:r>
              <a:rPr lang="en-GB" sz="1700">
                <a:solidFill>
                  <a:srgbClr val="3D85C6"/>
                </a:solidFill>
              </a:rPr>
              <a:t>.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Полезные материалы </a:t>
            </a:r>
          </a:p>
        </p:txBody>
      </p:sp>
      <p:pic>
        <p:nvPicPr>
          <p:cNvPr descr="owox-bi-logo.png" id="435" name="Shape 4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440" name="Shape 4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 txBox="1"/>
          <p:nvPr>
            <p:ph idx="1" type="body"/>
          </p:nvPr>
        </p:nvSpPr>
        <p:spPr>
          <a:xfrm>
            <a:off x="348150" y="1316000"/>
            <a:ext cx="8447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Подарок от OWOX BI</a:t>
            </a:r>
          </a:p>
        </p:txBody>
      </p:sp>
      <p:pic>
        <p:nvPicPr>
          <p:cNvPr id="442" name="Shape 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-16x9.png"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168825" y="2876100"/>
            <a:ext cx="8837100" cy="29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-69850" lvl="0" marL="50800" rtl="0" algn="ctr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b="1" lang="en-GB" sz="3000"/>
              <a:t>Мария Бочева</a:t>
            </a:r>
          </a:p>
          <a:p>
            <a:pPr indent="-69850" lvl="0" marL="50800" rtl="0" algn="ctr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u="sng">
                <a:solidFill>
                  <a:srgbClr val="0044FE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m.bocheva@owox.ua</a:t>
            </a:r>
          </a:p>
          <a:p>
            <a:pPr indent="-69850" lvl="0" marL="50800" rtl="0" algn="ctr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36666"/>
              <a:buFont typeface="Arial"/>
              <a:buNone/>
            </a:pPr>
            <a:r>
              <a:rPr lang="en-GB" sz="3000" u="sng">
                <a:solidFill>
                  <a:srgbClr val="0044FE"/>
                </a:solidFill>
                <a:latin typeface="Open Sans"/>
                <a:ea typeface="Open Sans"/>
                <a:cs typeface="Open Sans"/>
                <a:sym typeface="Open Sans"/>
              </a:rPr>
              <a:t>facebook.com/mariia.bocheva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0" y="347750"/>
            <a:ext cx="9144000" cy="293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-GB" sz="7200"/>
              <a:t>Презентация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GB" sz="4800">
                <a:solidFill>
                  <a:srgbClr val="0044FE"/>
                </a:solidFill>
                <a:latin typeface="Open Sans"/>
                <a:ea typeface="Open Sans"/>
                <a:cs typeface="Open Sans"/>
                <a:sym typeface="Open Sans"/>
              </a:rPr>
              <a:t>owox.com/c/iforum2017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6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.png"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6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189275" y="1147200"/>
            <a:ext cx="8928000" cy="55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Как объединить рекламные расходы с продажами в CRM;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Персонализация на основе полных данных – история из жизни;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Как правильно считать ROI;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Как цены конкурентов влияют на конверсию на сайте;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  <a:buAutoNum type="arabicPeriod"/>
            </a:pPr>
            <a:r>
              <a:rPr lang="en-GB" sz="2000">
                <a:solidFill>
                  <a:srgbClr val="434343"/>
                </a:solidFill>
              </a:rPr>
              <a:t>Как с этим жить.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237" y="3424237"/>
            <a:ext cx="7143" cy="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Сегодня в программе</a:t>
            </a:r>
          </a:p>
        </p:txBody>
      </p:sp>
      <p:pic>
        <p:nvPicPr>
          <p:cNvPr descr="owox-bi-logo.png"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/>
        </p:nvSpPr>
        <p:spPr>
          <a:xfrm>
            <a:off x="494755" y="1216299"/>
            <a:ext cx="8089800" cy="30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1800"/>
              <a:t>Внедряем Google Analytics 360 Suite и Google BigQuery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1800">
                <a:solidFill>
                  <a:schemeClr val="dk1"/>
                </a:solidFill>
              </a:rPr>
              <a:t>Разрабатываем OWOX BI для решения задач атрибуции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1800"/>
              <a:t>Организуем</a:t>
            </a:r>
            <a:r>
              <a:rPr lang="en-GB" sz="1800">
                <a:solidFill>
                  <a:srgbClr val="000000"/>
                </a:solidFill>
              </a:rPr>
              <a:t> профессиональные мероприятия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1800"/>
              <a:t>Мы </a:t>
            </a:r>
            <a:r>
              <a:rPr lang="en-GB" sz="1800">
                <a:solidFill>
                  <a:srgbClr val="000000"/>
                </a:solidFill>
              </a:rPr>
              <a:t>НЕ продаем рекламу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171" y="3572923"/>
            <a:ext cx="6981" cy="6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.gif"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171" y="3572923"/>
            <a:ext cx="6981" cy="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3763" y="321416"/>
            <a:ext cx="2250546" cy="417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Shape 160"/>
          <p:cNvGrpSpPr/>
          <p:nvPr/>
        </p:nvGrpSpPr>
        <p:grpSpPr>
          <a:xfrm>
            <a:off x="357990" y="4340995"/>
            <a:ext cx="8428009" cy="2053569"/>
            <a:chOff x="391815" y="3008320"/>
            <a:chExt cx="8428009" cy="2053569"/>
          </a:xfrm>
        </p:grpSpPr>
        <p:pic>
          <p:nvPicPr>
            <p:cNvPr id="161" name="Shape 1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42524" y="3839180"/>
              <a:ext cx="1164725" cy="307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telscan_logo.jpg" id="162" name="Shape 1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5889" y="4553425"/>
              <a:ext cx="1164724" cy="318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VC.svg.png" id="163" name="Shape 16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161180" y="3065571"/>
              <a:ext cx="457684" cy="494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ind-logo110317182707.png" id="164" name="Shape 16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49049" y="3032183"/>
              <a:ext cx="844835" cy="395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Mrush-Logo.png" id="165" name="Shape 16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91815" y="3862290"/>
              <a:ext cx="1858493" cy="27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Shape 166"/>
            <p:cNvPicPr preferRelativeResize="0"/>
            <p:nvPr/>
          </p:nvPicPr>
          <p:blipFill rotWithShape="1">
            <a:blip r:embed="rId11">
              <a:alphaModFix/>
            </a:blip>
            <a:srcRect b="16863" l="0" r="0" t="19692"/>
            <a:stretch/>
          </p:blipFill>
          <p:spPr>
            <a:xfrm>
              <a:off x="2493904" y="3164229"/>
              <a:ext cx="1515315" cy="278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Shape 167"/>
            <p:cNvPicPr preferRelativeResize="0"/>
            <p:nvPr/>
          </p:nvPicPr>
          <p:blipFill rotWithShape="1">
            <a:blip r:embed="rId12">
              <a:alphaModFix/>
            </a:blip>
            <a:srcRect b="26614" l="11228" r="12696" t="29489"/>
            <a:stretch/>
          </p:blipFill>
          <p:spPr>
            <a:xfrm>
              <a:off x="2722404" y="4529183"/>
              <a:ext cx="1057400" cy="329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Shape 16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2778377" y="3753763"/>
              <a:ext cx="1430929" cy="322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Shape 16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080131" y="3814440"/>
              <a:ext cx="1754075" cy="320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Shape 17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664717" y="3008320"/>
              <a:ext cx="1057400" cy="615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Shape 17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93272" y="4347660"/>
              <a:ext cx="1430925" cy="714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Shape 17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034284" y="4485950"/>
              <a:ext cx="975239" cy="417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z-logo.png" id="173" name="Shape 17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456366" y="3119035"/>
              <a:ext cx="1398360" cy="417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0714_comfy.jpg" id="174" name="Shape 174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7455974" y="4487599"/>
              <a:ext cx="1363850" cy="3528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owox-bi-logo.png" id="175" name="Shape 17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inback.png"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>
            <p:ph idx="1" type="body"/>
          </p:nvPr>
        </p:nvSpPr>
        <p:spPr>
          <a:xfrm>
            <a:off x="964025" y="1316000"/>
            <a:ext cx="68787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533400" lvl="0" marL="45720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eriod"/>
            </a:pPr>
            <a:r>
              <a:rPr lang="en-GB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Как объединить рекламные расходы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 продажами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9047" y="6478197"/>
            <a:ext cx="905974" cy="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690" y="1165900"/>
            <a:ext cx="8438" cy="1022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189274" y="82750"/>
            <a:ext cx="8954700" cy="7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200">
                <a:solidFill>
                  <a:srgbClr val="3D85C6"/>
                </a:solidFill>
              </a:rPr>
              <a:t>Идеальная в</a:t>
            </a:r>
            <a:r>
              <a:rPr lang="en-GB" sz="3200">
                <a:solidFill>
                  <a:srgbClr val="3D85C6"/>
                </a:solidFill>
              </a:rPr>
              <a:t>оронка продаж</a:t>
            </a:r>
          </a:p>
        </p:txBody>
      </p:sp>
      <p:sp>
        <p:nvSpPr>
          <p:cNvPr id="189" name="Shape 189"/>
          <p:cNvSpPr/>
          <p:nvPr/>
        </p:nvSpPr>
        <p:spPr>
          <a:xfrm>
            <a:off x="189225" y="1802425"/>
            <a:ext cx="3643200" cy="41604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700">
                <a:solidFill>
                  <a:srgbClr val="FFFFFF"/>
                </a:solidFill>
              </a:rPr>
              <a:t>Online Campaigns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GB" sz="1700">
                <a:solidFill>
                  <a:srgbClr val="FFFFFF"/>
                </a:solidFill>
              </a:rPr>
              <a:t>Рекламные сервисы</a:t>
            </a:r>
          </a:p>
        </p:txBody>
      </p:sp>
      <p:sp>
        <p:nvSpPr>
          <p:cNvPr id="190" name="Shape 190"/>
          <p:cNvSpPr/>
          <p:nvPr/>
        </p:nvSpPr>
        <p:spPr>
          <a:xfrm>
            <a:off x="3155150" y="2186225"/>
            <a:ext cx="3127499" cy="34500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600">
                <a:solidFill>
                  <a:srgbClr val="FFFFFF"/>
                </a:solidFill>
              </a:rPr>
              <a:t>Visitors behavior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GB" sz="1600">
                <a:solidFill>
                  <a:srgbClr val="FFFFFF"/>
                </a:solidFill>
              </a:rPr>
              <a:t>Счетчик аналитики</a:t>
            </a:r>
          </a:p>
        </p:txBody>
      </p:sp>
      <p:sp>
        <p:nvSpPr>
          <p:cNvPr id="191" name="Shape 191"/>
          <p:cNvSpPr/>
          <p:nvPr/>
        </p:nvSpPr>
        <p:spPr>
          <a:xfrm>
            <a:off x="6019824" y="2534800"/>
            <a:ext cx="2621400" cy="27861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GB" sz="1500">
                <a:solidFill>
                  <a:srgbClr val="FFFFFF"/>
                </a:solidFill>
              </a:rPr>
              <a:t>Sales &amp; Customers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-GB" sz="1500">
                <a:solidFill>
                  <a:srgbClr val="FFFFFF"/>
                </a:solidFill>
              </a:rPr>
              <a:t>CRM, ERP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104039" y="5898474"/>
            <a:ext cx="20511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До сайта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3781864" y="5898474"/>
            <a:ext cx="20511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На сайте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370902" y="5898474"/>
            <a:ext cx="20511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 sz="1800"/>
              <a:t>После сайта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641991" y="974000"/>
            <a:ext cx="29754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/>
              <a:t>Усилия (расходы)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6035489" y="1744667"/>
            <a:ext cx="27219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/>
              <a:t>Результат (доход)</a:t>
            </a:r>
          </a:p>
        </p:txBody>
      </p:sp>
      <p:grpSp>
        <p:nvGrpSpPr>
          <p:cNvPr id="197" name="Shape 197"/>
          <p:cNvGrpSpPr/>
          <p:nvPr/>
        </p:nvGrpSpPr>
        <p:grpSpPr>
          <a:xfrm>
            <a:off x="189218" y="1471694"/>
            <a:ext cx="8243534" cy="4733714"/>
            <a:chOff x="864825" y="1103800"/>
            <a:chExt cx="7226100" cy="3550375"/>
          </a:xfrm>
        </p:grpSpPr>
        <p:cxnSp>
          <p:nvCxnSpPr>
            <p:cNvPr id="198" name="Shape 198"/>
            <p:cNvCxnSpPr/>
            <p:nvPr/>
          </p:nvCxnSpPr>
          <p:spPr>
            <a:xfrm flipH="1" rot="10800000">
              <a:off x="898975" y="3891875"/>
              <a:ext cx="7191900" cy="7623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199" name="Shape 199"/>
            <p:cNvCxnSpPr/>
            <p:nvPr/>
          </p:nvCxnSpPr>
          <p:spPr>
            <a:xfrm>
              <a:off x="864825" y="1103800"/>
              <a:ext cx="7226100" cy="933000"/>
            </a:xfrm>
            <a:prstGeom prst="straightConnector1">
              <a:avLst/>
            </a:prstGeom>
            <a:noFill/>
            <a:ln cap="flat" cmpd="sng" w="19050">
              <a:solidFill>
                <a:srgbClr val="B7B7B7"/>
              </a:solidFill>
              <a:prstDash val="solid"/>
              <a:round/>
              <a:headEnd len="lg" w="lg" type="none"/>
              <a:tailEnd len="lg" w="lg" type="none"/>
            </a:ln>
          </p:spPr>
        </p:cxnSp>
      </p:grpSp>
      <p:pic>
        <p:nvPicPr>
          <p:cNvPr descr="owox-bi-logo.png"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650" y="6447066"/>
            <a:ext cx="1012348" cy="2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